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2"/>
  </p:notesMasterIdLst>
  <p:sldIdLst>
    <p:sldId id="256" r:id="rId5"/>
    <p:sldId id="438" r:id="rId6"/>
    <p:sldId id="437" r:id="rId7"/>
    <p:sldId id="439" r:id="rId8"/>
    <p:sldId id="435" r:id="rId9"/>
    <p:sldId id="430" r:id="rId10"/>
    <p:sldId id="431" r:id="rId11"/>
    <p:sldId id="432" r:id="rId12"/>
    <p:sldId id="448" r:id="rId13"/>
    <p:sldId id="436" r:id="rId14"/>
    <p:sldId id="442" r:id="rId15"/>
    <p:sldId id="443" r:id="rId16"/>
    <p:sldId id="445" r:id="rId17"/>
    <p:sldId id="446" r:id="rId18"/>
    <p:sldId id="444" r:id="rId19"/>
    <p:sldId id="447" r:id="rId20"/>
    <p:sldId id="411" r:id="rId21"/>
    <p:sldId id="423" r:id="rId22"/>
    <p:sldId id="424" r:id="rId23"/>
    <p:sldId id="425" r:id="rId24"/>
    <p:sldId id="416" r:id="rId25"/>
    <p:sldId id="417" r:id="rId26"/>
    <p:sldId id="418" r:id="rId27"/>
    <p:sldId id="420" r:id="rId28"/>
    <p:sldId id="421" r:id="rId29"/>
    <p:sldId id="400" r:id="rId30"/>
    <p:sldId id="44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thurst" initials="a" lastIdx="6" clrIdx="0"/>
  <p:cmAuthor id="1" name="Amy Waltz" initials="AW" lastIdx="1" clrIdx="1">
    <p:extLst>
      <p:ext uri="{19B8F6BF-5375-455C-9EA6-DF929625EA0E}">
        <p15:presenceInfo xmlns:p15="http://schemas.microsoft.com/office/powerpoint/2012/main" userId="c2250a6bb40ff2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6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CB1D4-D2BA-4790-A447-7198096B41F2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6D2A-4DDB-4633-9468-93013A5B8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6D2A-4DDB-4633-9468-93013A5B8C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551113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80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9737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IRB Member Education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60" y="796031"/>
            <a:ext cx="83319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48" y="1837431"/>
            <a:ext cx="833035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‹#›</a:t>
            </a:fld>
            <a:endParaRPr lang="en-US" sz="1400" i="1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202460" y="1752600"/>
            <a:ext cx="838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4963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721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684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0278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359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8632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Campus Visit – IUS 2015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7672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52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r>
              <a:rPr lang="en-US" dirty="0" smtClean="0"/>
              <a:t>v01/2014</a:t>
            </a:r>
            <a:endParaRPr lang="en-US" sz="140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52400"/>
            <a:ext cx="495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r>
              <a:rPr lang="en-US" dirty="0" smtClean="0"/>
              <a:t>IRB Member Education</a:t>
            </a:r>
            <a:endParaRPr lang="en-US" sz="1400" dirty="0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0" y="4429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Line 37"/>
          <p:cNvSpPr>
            <a:spLocks noChangeShapeType="1"/>
          </p:cNvSpPr>
          <p:nvPr/>
        </p:nvSpPr>
        <p:spPr bwMode="auto">
          <a:xfrm>
            <a:off x="0" y="6156325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3" name="Picture 40" descr="iu_h_w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compliance.iu.edu/hso/hs_forms.html" TargetMode="External"/><Relationship Id="rId3" Type="http://schemas.openxmlformats.org/officeDocument/2006/relationships/hyperlink" Target="http://researchcompliance.iu.edu/hso/hs_level_review.html" TargetMode="External"/><Relationship Id="rId7" Type="http://schemas.openxmlformats.org/officeDocument/2006/relationships/hyperlink" Target="http://researchcompliance.iu.edu/hso/hs_post_approval.html" TargetMode="External"/><Relationship Id="rId12" Type="http://schemas.openxmlformats.org/officeDocument/2006/relationships/hyperlink" Target="http://researchcompliance.iu.edu/hso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compliance.iu.edu/hso/hs_review.html" TargetMode="External"/><Relationship Id="rId11" Type="http://schemas.openxmlformats.org/officeDocument/2006/relationships/hyperlink" Target="http://researchcompliance.iu.edu/hso/hs_education.html" TargetMode="External"/><Relationship Id="rId5" Type="http://schemas.openxmlformats.org/officeDocument/2006/relationships/hyperlink" Target="http://researchcompliance.iu.edu/hso/hs_submission.html" TargetMode="External"/><Relationship Id="rId10" Type="http://schemas.openxmlformats.org/officeDocument/2006/relationships/hyperlink" Target="http://researchcompliance.iu.edu/hso/hs_faq.html" TargetMode="External"/><Relationship Id="rId4" Type="http://schemas.openxmlformats.org/officeDocument/2006/relationships/hyperlink" Target="http://researchcompliance.iu.edu/hso/hs_getting_started.html" TargetMode="External"/><Relationship Id="rId9" Type="http://schemas.openxmlformats.org/officeDocument/2006/relationships/hyperlink" Target="http://researchcompliance.iu.edu/hso/hs_guidanc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moran@iu.edu" TargetMode="External"/><Relationship Id="rId2" Type="http://schemas.openxmlformats.org/officeDocument/2006/relationships/hyperlink" Target="mailto:skbaker@i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6867" y="2754857"/>
            <a:ext cx="8226425" cy="508000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2000" dirty="0" smtClean="0"/>
              <a:t>Senta Baker</a:t>
            </a:r>
          </a:p>
          <a:p>
            <a:pPr eaLnBrk="1" hangingPunct="1"/>
            <a:r>
              <a:rPr lang="en-US" sz="2000" dirty="0" smtClean="0"/>
              <a:t>Sharon Moran</a:t>
            </a:r>
          </a:p>
          <a:p>
            <a:pPr eaLnBrk="1" hangingPunct="1"/>
            <a:r>
              <a:rPr lang="en-US" sz="2000" dirty="0" smtClean="0"/>
              <a:t>IU Human Subjects Office</a:t>
            </a:r>
          </a:p>
        </p:txBody>
      </p:sp>
      <p:sp>
        <p:nvSpPr>
          <p:cNvPr id="1331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98587"/>
            <a:ext cx="8226425" cy="776287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2"/>
                </a:solidFill>
              </a:rPr>
              <a:t>Human Subjects Office </a:t>
            </a:r>
            <a:br>
              <a:rPr lang="en-US" sz="3100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IRB Submissions and KC </a:t>
            </a:r>
            <a:r>
              <a:rPr lang="en-US" sz="3100" dirty="0" err="1" smtClean="0">
                <a:solidFill>
                  <a:schemeClr val="tx2"/>
                </a:solidFill>
              </a:rPr>
              <a:t>Demostration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6867" y="4022823"/>
            <a:ext cx="8226425" cy="506413"/>
          </a:xfrm>
        </p:spPr>
        <p:txBody>
          <a:bodyPr/>
          <a:lstStyle/>
          <a:p>
            <a:pPr algn="ctr">
              <a:defRPr/>
            </a:pPr>
            <a:r>
              <a:rPr lang="en-US" sz="1600" dirty="0" smtClean="0"/>
              <a:t>School of Music</a:t>
            </a:r>
          </a:p>
          <a:p>
            <a:pPr algn="ctr">
              <a:defRPr/>
            </a:pPr>
            <a:r>
              <a:rPr lang="en-US" sz="1600" smtClean="0"/>
              <a:t>November 13, </a:t>
            </a:r>
            <a:r>
              <a:rPr lang="en-US" sz="1600" dirty="0" smtClean="0"/>
              <a:t>2015</a:t>
            </a:r>
            <a:endParaRPr lang="en-US" sz="1600" dirty="0"/>
          </a:p>
        </p:txBody>
      </p:sp>
      <p:pic>
        <p:nvPicPr>
          <p:cNvPr id="5" name="Picture 4" descr="IU_VPR_ORC V CMYK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5029200"/>
            <a:ext cx="3261360" cy="144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Changes to and Continuing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Once a study is approved, </a:t>
            </a:r>
            <a:r>
              <a:rPr lang="en-US" dirty="0" smtClean="0"/>
              <a:t>no </a:t>
            </a:r>
            <a:r>
              <a:rPr lang="en-US" dirty="0"/>
              <a:t>changes can be initiated until IRB approval has been given for those changes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 must review ongoing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non-exempt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annually if federally funded, non federal studies receive a 2 year approval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3821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81200"/>
            <a:ext cx="8470670" cy="4038600"/>
          </a:xfrm>
        </p:spPr>
        <p:txBody>
          <a:bodyPr>
            <a:normAutofit/>
          </a:bodyPr>
          <a:lstStyle/>
          <a:p>
            <a:pPr marL="1314450" lvl="3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languageintelligence.com/wp-content/uploads/2015/02/quest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98406"/>
            <a:ext cx="2554154" cy="37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12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Researcher Submission</a:t>
              </a:r>
              <a:endParaRPr lang="en-US" sz="1600" b="0" i="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3200" y="170819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KC IRB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one.iu.edu </a:t>
            </a:r>
            <a:r>
              <a:rPr lang="en-US" dirty="0" smtClean="0">
                <a:solidFill>
                  <a:srgbClr val="7D110C"/>
                </a:solidFill>
                <a:sym typeface="Wingdings 3" panose="05040102010807070707" pitchFamily="18" charset="2"/>
              </a:rPr>
              <a:t> </a:t>
            </a:r>
            <a:r>
              <a:rPr lang="en-US" dirty="0" smtClean="0">
                <a:sym typeface="Wingdings 3" panose="05040102010807070707" pitchFamily="18" charset="2"/>
              </a:rPr>
              <a:t>search: KC IRB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8" y="2894077"/>
            <a:ext cx="7068536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TRAINING ENVIRONMENT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3079589"/>
            <a:ext cx="8329612" cy="15528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13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4949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ENVIRONMENT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14" y="3185478"/>
            <a:ext cx="4328160" cy="13411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14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6537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KC SUPPORT &amp; HELP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54" y="2015808"/>
            <a:ext cx="3840480" cy="36804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15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456" y="152400"/>
            <a:ext cx="4953000" cy="304800"/>
          </a:xfrm>
        </p:spPr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7339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ENVIRONMENT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1855907"/>
            <a:ext cx="8329612" cy="400026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16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9076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17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Researcher Submission</a:t>
              </a:r>
              <a:endParaRPr lang="en-US" sz="1600" b="0" i="0" kern="1200" dirty="0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7533"/>
            <a:ext cx="2669322" cy="39301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9400" y="2994275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3"/>
              </a:rPr>
              <a:t>http://</a:t>
            </a:r>
            <a:r>
              <a:rPr lang="en-US" sz="1600" b="0" i="0" dirty="0" smtClean="0">
                <a:hlinkClick r:id="rId3"/>
              </a:rPr>
              <a:t>researchcompliance.iu.edu/hso/hs_level_review.html</a:t>
            </a:r>
            <a:endParaRPr lang="en-US" sz="1600" b="0" i="0" dirty="0"/>
          </a:p>
        </p:txBody>
      </p:sp>
      <p:sp>
        <p:nvSpPr>
          <p:cNvPr id="13" name="Rectangle 12"/>
          <p:cNvSpPr/>
          <p:nvPr/>
        </p:nvSpPr>
        <p:spPr>
          <a:xfrm>
            <a:off x="2819400" y="3318344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4"/>
              </a:rPr>
              <a:t>http://</a:t>
            </a:r>
            <a:r>
              <a:rPr lang="en-US" sz="1600" b="0" i="0" dirty="0" smtClean="0">
                <a:hlinkClick r:id="rId4"/>
              </a:rPr>
              <a:t>researchcompliance.iu.edu/hso/hs_getting_started.html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14" name="Rectangle 13"/>
          <p:cNvSpPr/>
          <p:nvPr/>
        </p:nvSpPr>
        <p:spPr>
          <a:xfrm>
            <a:off x="2819400" y="3642413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5"/>
              </a:rPr>
              <a:t>http://</a:t>
            </a:r>
            <a:r>
              <a:rPr lang="en-US" sz="1600" b="0" i="0" dirty="0" smtClean="0">
                <a:hlinkClick r:id="rId5"/>
              </a:rPr>
              <a:t>researchcompliance.iu.edu/hso/hs_submission.html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15" name="Rectangle 14"/>
          <p:cNvSpPr/>
          <p:nvPr/>
        </p:nvSpPr>
        <p:spPr>
          <a:xfrm>
            <a:off x="2819400" y="3966482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6"/>
              </a:rPr>
              <a:t>http://</a:t>
            </a:r>
            <a:r>
              <a:rPr lang="en-US" sz="1600" b="0" i="0" dirty="0" smtClean="0">
                <a:hlinkClick r:id="rId6"/>
              </a:rPr>
              <a:t>researchcompliance.iu.edu/hso/hs_review.html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16" name="Rectangle 15"/>
          <p:cNvSpPr/>
          <p:nvPr/>
        </p:nvSpPr>
        <p:spPr>
          <a:xfrm>
            <a:off x="2819400" y="4290551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7"/>
              </a:rPr>
              <a:t>http://</a:t>
            </a:r>
            <a:r>
              <a:rPr lang="en-US" sz="1600" b="0" i="0" dirty="0" smtClean="0">
                <a:hlinkClick r:id="rId7"/>
              </a:rPr>
              <a:t>researchcompliance.iu.edu/hso/hs_post_approval.html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17" name="Rectangle 16"/>
          <p:cNvSpPr/>
          <p:nvPr/>
        </p:nvSpPr>
        <p:spPr>
          <a:xfrm>
            <a:off x="2819400" y="4614620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8"/>
              </a:rPr>
              <a:t>http://</a:t>
            </a:r>
            <a:r>
              <a:rPr lang="en-US" sz="1600" b="0" i="0" dirty="0" smtClean="0">
                <a:hlinkClick r:id="rId8"/>
              </a:rPr>
              <a:t>researchcompliance.iu.edu/hso/hs_forms.html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18" name="Rectangle 17"/>
          <p:cNvSpPr/>
          <p:nvPr/>
        </p:nvSpPr>
        <p:spPr>
          <a:xfrm>
            <a:off x="2819400" y="4938689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9"/>
              </a:rPr>
              <a:t>http://</a:t>
            </a:r>
            <a:r>
              <a:rPr lang="en-US" sz="1600" b="0" i="0" dirty="0" smtClean="0">
                <a:hlinkClick r:id="rId9"/>
              </a:rPr>
              <a:t>researchcompliance.iu.edu/hso/hs_guidance.html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19" name="Rectangle 18"/>
          <p:cNvSpPr/>
          <p:nvPr/>
        </p:nvSpPr>
        <p:spPr>
          <a:xfrm>
            <a:off x="2806700" y="5262758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10"/>
              </a:rPr>
              <a:t>http://</a:t>
            </a:r>
            <a:r>
              <a:rPr lang="en-US" sz="1600" b="0" i="0" dirty="0" smtClean="0">
                <a:hlinkClick r:id="rId10"/>
              </a:rPr>
              <a:t>researchcompliance.iu.edu/hso/hs_faq.html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20" name="Rectangle 19"/>
          <p:cNvSpPr/>
          <p:nvPr/>
        </p:nvSpPr>
        <p:spPr>
          <a:xfrm>
            <a:off x="2819400" y="5586824"/>
            <a:ext cx="585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hlinkClick r:id="rId11"/>
              </a:rPr>
              <a:t>http://</a:t>
            </a:r>
            <a:r>
              <a:rPr lang="en-US" sz="1600" b="0" i="0" dirty="0" smtClean="0">
                <a:hlinkClick r:id="rId11"/>
              </a:rPr>
              <a:t>researchcompliance.iu.edu/hso/hs_education.html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21" name="Rectangle 20"/>
          <p:cNvSpPr/>
          <p:nvPr/>
        </p:nvSpPr>
        <p:spPr>
          <a:xfrm>
            <a:off x="2819400" y="26846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i="0" dirty="0">
                <a:hlinkClick r:id="rId12"/>
              </a:rPr>
              <a:t>http://</a:t>
            </a:r>
            <a:r>
              <a:rPr lang="en-US" sz="1600" b="0" i="0" dirty="0" smtClean="0">
                <a:hlinkClick r:id="rId12"/>
              </a:rPr>
              <a:t>researchcompliance.iu.edu/hso/index.html</a:t>
            </a:r>
            <a:r>
              <a:rPr lang="en-US" sz="1600" b="0" i="0" dirty="0" smtClean="0"/>
              <a:t> </a:t>
            </a:r>
            <a:endParaRPr lang="en-US" sz="1600" b="0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203200" y="1708198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Resources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8164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18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Researcher Submission</a:t>
              </a:r>
              <a:endParaRPr lang="en-US" sz="1600" b="0" i="0" kern="1200" dirty="0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7533"/>
            <a:ext cx="2669322" cy="39301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3200" y="1708198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Resources</a:t>
            </a:r>
            <a:endParaRPr lang="en-US" i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" y="3124200"/>
            <a:ext cx="1430218" cy="228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321" y="2725040"/>
            <a:ext cx="5881063" cy="32226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23321" y="2324930"/>
            <a:ext cx="2962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Protocol Decision Tree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12435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19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Researcher Submission</a:t>
              </a:r>
              <a:endParaRPr lang="en-US" sz="1600" b="0" i="0" kern="1200" dirty="0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7533"/>
            <a:ext cx="2669322" cy="39301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3200" y="1708198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Resources</a:t>
            </a:r>
            <a:endParaRPr lang="en-US" i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" y="5029200"/>
            <a:ext cx="1752600" cy="228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3321" y="232493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Guidance</a:t>
            </a:r>
            <a:endParaRPr lang="en-US" sz="2000" i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594"/>
          <a:stretch/>
        </p:blipFill>
        <p:spPr>
          <a:xfrm>
            <a:off x="3080337" y="2725040"/>
            <a:ext cx="3390179" cy="1957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762"/>
          <a:stretch/>
        </p:blipFill>
        <p:spPr>
          <a:xfrm>
            <a:off x="3073852" y="4677872"/>
            <a:ext cx="3396664" cy="13529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200400" y="2725040"/>
            <a:ext cx="2590800" cy="24676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00400" y="3320097"/>
            <a:ext cx="2590800" cy="24676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00400" y="3870773"/>
            <a:ext cx="2590800" cy="24676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00400" y="4680443"/>
            <a:ext cx="2590800" cy="24676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200400" y="5523795"/>
            <a:ext cx="2590800" cy="24676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200400" y="5769470"/>
            <a:ext cx="2590800" cy="24676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4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Is the IRB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/>
              <a:t>subjects research was unregulated and often relied upon marginalized groups</a:t>
            </a:r>
          </a:p>
          <a:p>
            <a:r>
              <a:rPr lang="en-US" dirty="0"/>
              <a:t>Subjects could be exposed to physical and/or psychological harm without their consent or knowledge</a:t>
            </a:r>
          </a:p>
          <a:p>
            <a:r>
              <a:rPr lang="en-US" dirty="0"/>
              <a:t>Subjects could be coerced or intimidated into participating in research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7989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20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Researcher Submission</a:t>
              </a:r>
              <a:endParaRPr lang="en-US" sz="1600" b="0" i="0" kern="1200" dirty="0"/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7533"/>
            <a:ext cx="2669322" cy="39301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3200" y="1708198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Resources</a:t>
            </a:r>
            <a:endParaRPr lang="en-US" i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" y="5638800"/>
            <a:ext cx="1676400" cy="30891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3321" y="2324930"/>
            <a:ext cx="212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Training Guides</a:t>
            </a:r>
            <a:endParaRPr lang="en-US" sz="2000" i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346" t="14821"/>
          <a:stretch/>
        </p:blipFill>
        <p:spPr>
          <a:xfrm>
            <a:off x="3048000" y="2725040"/>
            <a:ext cx="4850461" cy="316993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466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21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Staff Review</a:t>
              </a:r>
              <a:endParaRPr lang="en-US" sz="1600" b="0" i="0" kern="1200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4048" y="2076471"/>
            <a:ext cx="8330352" cy="3799560"/>
          </a:xfrm>
        </p:spPr>
        <p:txBody>
          <a:bodyPr>
            <a:normAutofit/>
          </a:bodyPr>
          <a:lstStyle/>
          <a:p>
            <a:r>
              <a:rPr lang="en-US" dirty="0" smtClean="0"/>
              <a:t>Staff pre-review sent to researcher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Return to PI</a:t>
            </a:r>
            <a:endParaRPr lang="en-US" dirty="0"/>
          </a:p>
        </p:txBody>
      </p:sp>
      <p:pic>
        <p:nvPicPr>
          <p:cNvPr id="11" name="Picture 10" descr="notification.JPG"/>
          <p:cNvPicPr>
            <a:picLocks noChangeAspect="1"/>
          </p:cNvPicPr>
          <p:nvPr/>
        </p:nvPicPr>
        <p:blipFill rotWithShape="1">
          <a:blip r:embed="rId2" cstate="print"/>
          <a:srcRect r="23588" b="33419"/>
          <a:stretch/>
        </p:blipFill>
        <p:spPr>
          <a:xfrm>
            <a:off x="1142999" y="3124200"/>
            <a:ext cx="7204429" cy="2726846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3200" y="1708198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Action List – Email Notification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3379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22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109268"/>
            <a:ext cx="4953000" cy="304800"/>
          </a:xfrm>
        </p:spPr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Staff Review</a:t>
              </a:r>
              <a:endParaRPr lang="en-US" sz="1600" b="0" i="0" kern="1200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4048" y="2076471"/>
            <a:ext cx="8330352" cy="3799560"/>
          </a:xfrm>
        </p:spPr>
        <p:txBody>
          <a:bodyPr>
            <a:normAutofit/>
          </a:bodyPr>
          <a:lstStyle/>
          <a:p>
            <a:r>
              <a:rPr lang="en-US" dirty="0" smtClean="0"/>
              <a:t>Staff pre-review sent to researcher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Return to PI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200" y="1708198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Action List</a:t>
            </a:r>
            <a:endParaRPr lang="en-US" i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3"/>
          <a:stretch/>
        </p:blipFill>
        <p:spPr>
          <a:xfrm>
            <a:off x="1143000" y="3101462"/>
            <a:ext cx="7360504" cy="2689738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8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23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Staff Review</a:t>
              </a:r>
              <a:endParaRPr lang="en-US" sz="1600" b="0" i="0" kern="1200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2076471"/>
            <a:ext cx="8330352" cy="3799560"/>
          </a:xfrm>
        </p:spPr>
        <p:txBody>
          <a:bodyPr>
            <a:normAutofit/>
          </a:bodyPr>
          <a:lstStyle/>
          <a:p>
            <a:r>
              <a:rPr lang="en-US" dirty="0" smtClean="0"/>
              <a:t>Staff pre-review sent to study team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Protocol Status = Return to PI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3200" y="1708198"/>
            <a:ext cx="627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KC IRB – Review Comments/Attachments</a:t>
            </a:r>
            <a:endParaRPr lang="en-US" i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35586"/>
          <a:stretch/>
        </p:blipFill>
        <p:spPr>
          <a:xfrm>
            <a:off x="1150495" y="3082030"/>
            <a:ext cx="7331191" cy="2556770"/>
          </a:xfrm>
          <a:prstGeom prst="rect">
            <a:avLst/>
          </a:prstGeom>
          <a:ln w="190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4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24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Outtake</a:t>
              </a:r>
              <a:endParaRPr lang="en-US" sz="1600" b="0" i="0" kern="1200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2076471"/>
            <a:ext cx="8330352" cy="3799560"/>
          </a:xfrm>
        </p:spPr>
        <p:txBody>
          <a:bodyPr>
            <a:normAutofit/>
          </a:bodyPr>
          <a:lstStyle/>
          <a:p>
            <a:r>
              <a:rPr lang="en-US" dirty="0" smtClean="0"/>
              <a:t>Approval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Approval Letter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Signed Protocol Summary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Consent Documents (PDF) – receive watermark when viewed/downloaded from KC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 Process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25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86600" y="1342131"/>
            <a:ext cx="1260829" cy="756497"/>
            <a:chOff x="4067" y="1641051"/>
            <a:chExt cx="1260829" cy="756497"/>
          </a:xfrm>
        </p:grpSpPr>
        <p:sp>
          <p:nvSpPr>
            <p:cNvPr id="8" name="Rounded Rectangle 7"/>
            <p:cNvSpPr/>
            <p:nvPr/>
          </p:nvSpPr>
          <p:spPr>
            <a:xfrm>
              <a:off x="4067" y="1641051"/>
              <a:ext cx="1260829" cy="756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4" y="1663208"/>
              <a:ext cx="1216515" cy="712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Outtake</a:t>
              </a:r>
              <a:endParaRPr lang="en-US" sz="1600" b="0" i="0" kern="1200" dirty="0"/>
            </a:p>
          </p:txBody>
        </p:sp>
      </p:grp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24" y="2136593"/>
            <a:ext cx="8227376" cy="3857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0" y="170819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KC IRB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283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81200"/>
            <a:ext cx="8470670" cy="4038600"/>
          </a:xfrm>
        </p:spPr>
        <p:txBody>
          <a:bodyPr>
            <a:normAutofit/>
          </a:bodyPr>
          <a:lstStyle/>
          <a:p>
            <a:pPr marL="1314450" lvl="3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languageintelligence.com/wp-content/uploads/2015/02/quest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98406"/>
            <a:ext cx="2554154" cy="37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endParaRPr lang="en-US" dirty="0" smtClean="0"/>
          </a:p>
          <a:p>
            <a:pPr algn="ctr">
              <a:buNone/>
              <a:defRPr/>
            </a:pPr>
            <a:r>
              <a:rPr lang="en-US" dirty="0" smtClean="0"/>
              <a:t>IU </a:t>
            </a:r>
            <a:r>
              <a:rPr lang="en-US" dirty="0"/>
              <a:t>Human Subjects Office</a:t>
            </a:r>
          </a:p>
          <a:p>
            <a:pPr algn="ctr">
              <a:buNone/>
              <a:defRPr/>
            </a:pPr>
            <a:endParaRPr lang="en-US" dirty="0" smtClean="0"/>
          </a:p>
          <a:p>
            <a:pPr algn="ctr">
              <a:buNone/>
              <a:defRPr/>
            </a:pPr>
            <a:r>
              <a:rPr lang="en-US" dirty="0" smtClean="0"/>
              <a:t>Senta Baker, </a:t>
            </a:r>
            <a:r>
              <a:rPr lang="en-US" dirty="0" smtClean="0">
                <a:hlinkClick r:id="rId2"/>
              </a:rPr>
              <a:t>skbaker@iu.edu</a:t>
            </a:r>
            <a:r>
              <a:rPr lang="en-US" dirty="0" smtClean="0"/>
              <a:t>, 812-855-0945</a:t>
            </a:r>
          </a:p>
          <a:p>
            <a:pPr algn="ctr">
              <a:buNone/>
              <a:defRPr/>
            </a:pPr>
            <a:endParaRPr lang="en-US" dirty="0" smtClean="0"/>
          </a:p>
          <a:p>
            <a:pPr algn="ctr">
              <a:buNone/>
              <a:defRPr/>
            </a:pPr>
            <a:r>
              <a:rPr lang="en-US" dirty="0" smtClean="0"/>
              <a:t>Sharon Moran, </a:t>
            </a:r>
            <a:r>
              <a:rPr lang="en-US" dirty="0" smtClean="0">
                <a:hlinkClick r:id="rId3"/>
              </a:rPr>
              <a:t>morans@iu.edu</a:t>
            </a:r>
            <a:r>
              <a:rPr lang="en-US" dirty="0" smtClean="0"/>
              <a:t>, 812-856-4242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27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9562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Role of the IRB: </a:t>
            </a:r>
            <a:br>
              <a:rPr lang="en-US" sz="3200" dirty="0"/>
            </a:br>
            <a:r>
              <a:rPr lang="en-US" sz="3200" dirty="0">
                <a:solidFill>
                  <a:schemeClr val="hlink"/>
                </a:solidFill>
              </a:rPr>
              <a:t>Protect Human Subjects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Approve, require modifications in, or disapprove research activities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Conduct initial and continuing review of ongoing research at least annually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Approve any changes in research activities prior to changes being initiated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Evaluate any unanticipated problems involving risks to subjects or others or any serious or continuing </a:t>
            </a:r>
            <a:r>
              <a:rPr lang="en-US" sz="2400" dirty="0" smtClean="0"/>
              <a:t>noncompliance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May </a:t>
            </a:r>
            <a:r>
              <a:rPr lang="en-US" sz="2400" dirty="0"/>
              <a:t>suspend or terminate IRB </a:t>
            </a:r>
            <a:r>
              <a:rPr lang="en-US" sz="2400" dirty="0" smtClean="0"/>
              <a:t>approval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3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5443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IU researchers must complete the appropriate CITI course on human subjects </a:t>
            </a:r>
            <a:r>
              <a:rPr lang="en-US" dirty="0" smtClean="0"/>
              <a:t>research, social behavioral researcher stage 1</a:t>
            </a:r>
            <a:endParaRPr lang="en-US" dirty="0"/>
          </a:p>
          <a:p>
            <a:r>
              <a:rPr lang="en-US" dirty="0"/>
              <a:t>Proposed research project must be submitted to the Human Subjects Office for review prior to any work being conducted</a:t>
            </a:r>
          </a:p>
          <a:p>
            <a:r>
              <a:rPr lang="en-US" dirty="0"/>
              <a:t>Researchers may not begin their work until approval has been received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4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4638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IRB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Exempt </a:t>
            </a:r>
            <a:r>
              <a:rPr lang="en-US" dirty="0"/>
              <a:t>Review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exempt </a:t>
            </a:r>
            <a:r>
              <a:rPr lang="en-US" sz="2400" dirty="0"/>
              <a:t>from being reviewed yearly by the IRB 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Expedited Review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Full </a:t>
            </a:r>
            <a:r>
              <a:rPr lang="en-US" dirty="0"/>
              <a:t>Board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8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Observation </a:t>
            </a:r>
            <a:r>
              <a:rPr lang="en-US" dirty="0"/>
              <a:t>of public </a:t>
            </a:r>
            <a:r>
              <a:rPr lang="en-US" dirty="0" smtClean="0"/>
              <a:t>behavior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Collection </a:t>
            </a:r>
            <a:r>
              <a:rPr lang="en-US" dirty="0"/>
              <a:t>of existing </a:t>
            </a:r>
            <a:r>
              <a:rPr lang="en-US" dirty="0" smtClean="0"/>
              <a:t>data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Surveys and/or interviews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Educational; example how a child learns music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6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460" y="169416"/>
            <a:ext cx="4953000" cy="304800"/>
          </a:xfrm>
        </p:spPr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7392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Surveys</a:t>
            </a:r>
            <a:r>
              <a:rPr lang="en-US" dirty="0"/>
              <a:t>, </a:t>
            </a:r>
            <a:r>
              <a:rPr lang="en-US" dirty="0" smtClean="0"/>
              <a:t>interviews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Prospective </a:t>
            </a:r>
            <a:r>
              <a:rPr lang="en-US" dirty="0"/>
              <a:t>collection of </a:t>
            </a:r>
            <a:r>
              <a:rPr lang="en-US" dirty="0" smtClean="0"/>
              <a:t>data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Research </a:t>
            </a:r>
            <a:r>
              <a:rPr lang="en-US" dirty="0"/>
              <a:t>on individual or group </a:t>
            </a:r>
            <a:r>
              <a:rPr lang="en-US" dirty="0" smtClean="0"/>
              <a:t>characteristics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Research </a:t>
            </a:r>
            <a:r>
              <a:rPr lang="en-US" dirty="0"/>
              <a:t>employing oral history, focus groups, or program evaluation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7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1531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Experimental </a:t>
            </a:r>
            <a:r>
              <a:rPr lang="en-US" sz="2400" dirty="0"/>
              <a:t>drug or device </a:t>
            </a:r>
            <a:r>
              <a:rPr lang="en-US" sz="2400" dirty="0" smtClean="0"/>
              <a:t>studies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invasive </a:t>
            </a:r>
            <a:r>
              <a:rPr lang="en-US" sz="2400" dirty="0" smtClean="0"/>
              <a:t>procedures</a:t>
            </a:r>
          </a:p>
          <a:p>
            <a:r>
              <a:rPr lang="en-US" sz="2400" dirty="0" smtClean="0"/>
              <a:t>Surveys/interviews </a:t>
            </a:r>
            <a:r>
              <a:rPr lang="en-US" sz="2400" dirty="0"/>
              <a:t>that include sensitive questions  or questions that are likely to be stressful to the </a:t>
            </a:r>
            <a:r>
              <a:rPr lang="en-US" sz="2400" dirty="0" smtClean="0"/>
              <a:t>subject</a:t>
            </a:r>
          </a:p>
          <a:p>
            <a:r>
              <a:rPr lang="en-US" sz="2400" dirty="0" smtClean="0"/>
              <a:t>Many </a:t>
            </a:r>
            <a:r>
              <a:rPr lang="en-US" sz="2400" dirty="0"/>
              <a:t>types of research involving children, pregnant women and fetuses, cognitively impaired, and research involving prisoners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8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3122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documents are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online questionnaire (replaces the old exempt checklist and summary safeguard)</a:t>
            </a:r>
          </a:p>
          <a:p>
            <a:r>
              <a:rPr lang="en-US" dirty="0" smtClean="0"/>
              <a:t>Recruitment materials, how will you invite them to participate, if you call or email we will need to have a copy of the telephone scripts, emails that will be used.</a:t>
            </a:r>
          </a:p>
          <a:p>
            <a:r>
              <a:rPr lang="en-US" dirty="0" smtClean="0"/>
              <a:t>Final survey, sample of the interview questions</a:t>
            </a:r>
          </a:p>
          <a:p>
            <a:r>
              <a:rPr lang="en-US" dirty="0" smtClean="0"/>
              <a:t>Study information sheet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4B4FC-CA20-440F-A3A8-67E7C58FF00F}" type="slidenum">
              <a:rPr lang="en-US" smtClean="0"/>
              <a:pPr>
                <a:defRPr/>
              </a:pPr>
              <a:t>9</a:t>
            </a:fld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78656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U Template.potx" id="{D1727080-BC23-4251-82A5-12514C97DDD2}" vid="{FC3920FC-F643-4DEA-BEAE-06E417B9D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EA5FD276EC104880253901C308240D" ma:contentTypeVersion="0" ma:contentTypeDescription="Create a new document." ma:contentTypeScope="" ma:versionID="faf7ecb86c66a91d5e843b80343f94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2D740-023F-40A6-AFDC-A68DA588804A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A5E1A95-3339-439D-B49C-05D643DAC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2D8CD1-6379-48BC-84B6-FB215B90C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 Template</Template>
  <TotalTime>901</TotalTime>
  <Words>596</Words>
  <Application>Microsoft Office PowerPoint</Application>
  <PresentationFormat>On-screen Show (4:3)</PresentationFormat>
  <Paragraphs>153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Wingdings 3</vt:lpstr>
      <vt:lpstr>Blank Presentation</vt:lpstr>
      <vt:lpstr>Human Subjects Office  IRB Submissions and KC Demostration</vt:lpstr>
      <vt:lpstr>Why Is the IRB necessary?</vt:lpstr>
      <vt:lpstr>Role of the IRB:  Protect Human Subjects</vt:lpstr>
      <vt:lpstr>Researcher Responsibilities</vt:lpstr>
      <vt:lpstr>Types of IRB Review</vt:lpstr>
      <vt:lpstr>EXEMPT</vt:lpstr>
      <vt:lpstr>EXPEDITED</vt:lpstr>
      <vt:lpstr>FULL COMMITTEE</vt:lpstr>
      <vt:lpstr>What documents are needed</vt:lpstr>
      <vt:lpstr>Changes to and Continuing Research</vt:lpstr>
      <vt:lpstr>Questions?</vt:lpstr>
      <vt:lpstr>IRB Process Workflow</vt:lpstr>
      <vt:lpstr> TRAINING ENVIRONMENT</vt:lpstr>
      <vt:lpstr>TRAINING ENVIRONMENT</vt:lpstr>
      <vt:lpstr>KC SUPPORT &amp; HELP</vt:lpstr>
      <vt:lpstr>TRAINING ENVIRONMENT</vt:lpstr>
      <vt:lpstr>IRB Process Workflow</vt:lpstr>
      <vt:lpstr>IRB Process Workflow</vt:lpstr>
      <vt:lpstr>IRB Process Workflow</vt:lpstr>
      <vt:lpstr>IRB Process Workflow</vt:lpstr>
      <vt:lpstr>IRB Process Workflow</vt:lpstr>
      <vt:lpstr>IRB Process Workflow</vt:lpstr>
      <vt:lpstr>IRB Process Workflow</vt:lpstr>
      <vt:lpstr>IRB Process Workflow</vt:lpstr>
      <vt:lpstr>IRB Process Workflow</vt:lpstr>
      <vt:lpstr>Questions?</vt:lpstr>
      <vt:lpstr>CONTACT</vt:lpstr>
    </vt:vector>
  </TitlesOfParts>
  <Company>Office of Research Administration - RSTS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IRB Transition</dc:title>
  <dc:creator>Amy Waltz</dc:creator>
  <cp:lastModifiedBy>Erbes, Sara Margaret</cp:lastModifiedBy>
  <cp:revision>63</cp:revision>
  <cp:lastPrinted>2015-08-14T15:15:47Z</cp:lastPrinted>
  <dcterms:created xsi:type="dcterms:W3CDTF">2015-06-17T20:09:35Z</dcterms:created>
  <dcterms:modified xsi:type="dcterms:W3CDTF">2015-11-20T14:05:20Z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/Comments">
    <vt:lpwstr>Updated member education presentation</vt:lpwstr>
  </property>
  <property fmtid="{D5CDD505-2E9C-101B-9397-08002B2CF9AE}" pid="4" name="Summary of Changes">
    <vt:lpwstr>Merge IUPUI/IUB; remove all topics covered by CITI; updated for new processes</vt:lpwstr>
  </property>
  <property fmtid="{D5CDD505-2E9C-101B-9397-08002B2CF9AE}" pid="5" name="ContentTypeId">
    <vt:lpwstr>0x010100C9EA5FD276EC104880253901C308240D</vt:lpwstr>
  </property>
</Properties>
</file>